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0" r:id="rId3"/>
    <p:sldId id="298" r:id="rId4"/>
    <p:sldId id="299" r:id="rId5"/>
    <p:sldId id="300" r:id="rId6"/>
    <p:sldId id="301" r:id="rId7"/>
    <p:sldId id="302" r:id="rId8"/>
    <p:sldId id="297" r:id="rId9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Автор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1C75BC"/>
    <a:srgbClr val="6464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7201" autoAdjust="0"/>
  </p:normalViewPr>
  <p:slideViewPr>
    <p:cSldViewPr>
      <p:cViewPr varScale="1">
        <p:scale>
          <a:sx n="63" d="100"/>
          <a:sy n="63" d="100"/>
        </p:scale>
        <p:origin x="159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541CE-CE02-4FDC-8728-EE8B4C0C71C4}" type="datetimeFigureOut">
              <a:rPr lang="ru-RU" smtClean="0"/>
              <a:pPr/>
              <a:t>18.10.2019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2EBF59-7FC8-4849-A9CB-6591373FB9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46214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6E39F0-5AD1-4259-9330-FE0488729EF1}" type="datetimeFigureOut">
              <a:rPr lang="ru-RU" smtClean="0"/>
              <a:pPr/>
              <a:t>18.10.2019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77689F-8120-43C0-BD56-6D0879EF84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9853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7689F-8120-43C0-BD56-6D0879EF84E4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36AC3-7323-4AE7-850F-D4D7C8244442}" type="datetimeFigureOut">
              <a:rPr lang="ru-RU" smtClean="0"/>
              <a:pPr/>
              <a:t>18.10.2019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6404-01AB-49F4-80AC-D339E8D453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B3773D6-23E9-4F9D-9D6A-8EF1442AB7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32639"/>
            <a:ext cx="1043608" cy="689746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632848" cy="562074"/>
          </a:xfrm>
        </p:spPr>
        <p:txBody>
          <a:bodyPr>
            <a:normAutofit/>
          </a:bodyPr>
          <a:lstStyle>
            <a:lvl1pPr algn="l"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268760"/>
            <a:ext cx="7632848" cy="4525963"/>
          </a:xfrm>
        </p:spPr>
        <p:txBody>
          <a:bodyPr>
            <a:normAutofit/>
          </a:bodyPr>
          <a:lstStyle>
            <a:lvl1pPr algn="l">
              <a:defRPr sz="2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l">
              <a:defRPr sz="2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algn="l">
              <a:defRPr sz="2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algn="l">
              <a:defRPr sz="2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algn="l">
              <a:defRPr sz="2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5919B7D-62CE-4FBF-B96D-9CFD66AD5DC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32639"/>
            <a:ext cx="9144000" cy="68974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36AC3-7323-4AE7-850F-D4D7C8244442}" type="datetimeFigureOut">
              <a:rPr lang="ru-RU" smtClean="0"/>
              <a:pPr/>
              <a:t>18.10.2019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C6404-01AB-49F4-80AC-D339E8D453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p.mosreg.ru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p.mosreg.ru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403648" y="142852"/>
            <a:ext cx="6552728" cy="785818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Московская область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827582" y="3929066"/>
            <a:ext cx="7569291" cy="25242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Персонифицированное финансирование дополнительного образования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71003" y="3244334"/>
            <a:ext cx="2664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D7C5104-28A9-4619-99F9-4FC1DA46C59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13389" y="1284579"/>
            <a:ext cx="3317221" cy="248678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одержимое 2">
            <a:extLst>
              <a:ext uri="{FF2B5EF4-FFF2-40B4-BE49-F238E27FC236}">
                <a16:creationId xmlns:a16="http://schemas.microsoft.com/office/drawing/2014/main" id="{4D311025-6F9B-4F7C-83AE-721C8C8841C0}"/>
              </a:ext>
            </a:extLst>
          </p:cNvPr>
          <p:cNvSpPr txBox="1">
            <a:spLocks/>
          </p:cNvSpPr>
          <p:nvPr/>
        </p:nvSpPr>
        <p:spPr>
          <a:xfrm>
            <a:off x="1071538" y="785794"/>
            <a:ext cx="8072462" cy="60722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endParaRPr lang="ru-RU" sz="1200" b="1" dirty="0">
              <a:solidFill>
                <a:srgbClr val="002060"/>
              </a:solidFill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endParaRPr lang="ru-RU" sz="1200" b="1" dirty="0"/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solidFill>
                <a:srgbClr val="002060"/>
              </a:solidFill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solidFill>
                <a:srgbClr val="002060"/>
              </a:solidFill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solidFill>
                <a:srgbClr val="002060"/>
              </a:solidFill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71672"/>
            <a:ext cx="7919150" cy="1673152"/>
          </a:xfrm>
        </p:spPr>
        <p:txBody>
          <a:bodyPr anchor="ctr" anchorCtr="0">
            <a:noAutofit/>
          </a:bodyPr>
          <a:lstStyle/>
          <a:p>
            <a:pPr marL="0" indent="0" algn="ctr">
              <a:buNone/>
            </a:pPr>
            <a:r>
              <a:rPr lang="ru-RU" sz="2600" b="1" dirty="0">
                <a:solidFill>
                  <a:srgbClr val="1C75BC"/>
                </a:solidFill>
                <a:cs typeface="Times New Roman" panose="02020603050405020304" pitchFamily="18" charset="0"/>
              </a:rPr>
              <a:t>Что такое персонифицированное финансирование дополнительного образования???</a:t>
            </a:r>
            <a:endParaRPr lang="ru-RU" sz="2600" b="1" dirty="0">
              <a:cs typeface="Times New Roman" panose="02020603050405020304" pitchFamily="18" charset="0"/>
            </a:endParaRPr>
          </a:p>
        </p:txBody>
      </p:sp>
      <p:sp>
        <p:nvSpPr>
          <p:cNvPr id="11" name="Подзаголовок 2">
            <a:extLst>
              <a:ext uri="{FF2B5EF4-FFF2-40B4-BE49-F238E27FC236}">
                <a16:creationId xmlns:a16="http://schemas.microsoft.com/office/drawing/2014/main" id="{F8D81A7C-50E5-49A3-ACAB-7C0DBBD1CC7B}"/>
              </a:ext>
            </a:extLst>
          </p:cNvPr>
          <p:cNvSpPr txBox="1">
            <a:spLocks/>
          </p:cNvSpPr>
          <p:nvPr/>
        </p:nvSpPr>
        <p:spPr>
          <a:xfrm>
            <a:off x="-4514" y="6381328"/>
            <a:ext cx="1037184" cy="513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fld id="{68EAA698-8CFB-494C-A102-91D285F30903}" type="slidenum">
              <a:rPr lang="ru-RU" sz="12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 marL="0" indent="0" algn="ctr">
                <a:buFont typeface="Arial" pitchFamily="34" charset="0"/>
                <a:buNone/>
              </a:pPr>
              <a:t>2</a:t>
            </a:fld>
            <a:endParaRPr lang="ru-RU" sz="1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Заголовок 1">
            <a:extLst>
              <a:ext uri="{FF2B5EF4-FFF2-40B4-BE49-F238E27FC236}">
                <a16:creationId xmlns:a16="http://schemas.microsoft.com/office/drawing/2014/main" id="{1DF8A24B-BCAC-8C44-9696-4854AA55B5EE}"/>
              </a:ext>
            </a:extLst>
          </p:cNvPr>
          <p:cNvSpPr txBox="1">
            <a:spLocks/>
          </p:cNvSpPr>
          <p:nvPr/>
        </p:nvSpPr>
        <p:spPr>
          <a:xfrm rot="16200000">
            <a:off x="-1660922" y="2875235"/>
            <a:ext cx="4365451" cy="4864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Московская область</a:t>
            </a:r>
          </a:p>
        </p:txBody>
      </p:sp>
      <p:pic>
        <p:nvPicPr>
          <p:cNvPr id="8" name="Рисунок 7" descr="лого1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04" y="188640"/>
            <a:ext cx="787235" cy="792088"/>
          </a:xfrm>
          <a:prstGeom prst="rect">
            <a:avLst/>
          </a:prstGeom>
        </p:spPr>
      </p:pic>
      <p:pic>
        <p:nvPicPr>
          <p:cNvPr id="1026" name="Picture 2" descr="C:\Users\User\Desktop\img2_58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96136" y="4032295"/>
            <a:ext cx="3347864" cy="2825705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043608" y="2372980"/>
            <a:ext cx="810039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>
                <a:solidFill>
                  <a:srgbClr val="333333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овая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схема 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финансирования</a:t>
            </a:r>
            <a:r>
              <a:rPr kumimoji="0" lang="ru-RU" sz="2000" b="0" i="0" u="none" strike="noStrike" cap="none" normalizeH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дополнительного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 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образования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которая призвана предоставить детям от 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5 до 18 лет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возможность используя 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бюджетные средства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обучаться 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бесплатно.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Выдача детям сертификатов,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с помощью которых они могут записаться в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кружки, секции и посещать их бесплатно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 любой организации, в том числе </a:t>
            </a:r>
            <a:b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и частной.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202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одержимое 2">
            <a:extLst>
              <a:ext uri="{FF2B5EF4-FFF2-40B4-BE49-F238E27FC236}">
                <a16:creationId xmlns:a16="http://schemas.microsoft.com/office/drawing/2014/main" id="{4D311025-6F9B-4F7C-83AE-721C8C8841C0}"/>
              </a:ext>
            </a:extLst>
          </p:cNvPr>
          <p:cNvSpPr txBox="1">
            <a:spLocks/>
          </p:cNvSpPr>
          <p:nvPr/>
        </p:nvSpPr>
        <p:spPr>
          <a:xfrm>
            <a:off x="1071538" y="785794"/>
            <a:ext cx="7919241" cy="60722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r>
              <a:rPr lang="ru-RU" sz="1400" b="1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ru-RU" sz="1400" b="1" dirty="0">
                <a:solidFill>
                  <a:srgbClr val="0070C0"/>
                </a:solidFill>
              </a:rPr>
              <a:t> </a:t>
            </a:r>
            <a:endParaRPr lang="ru-RU" sz="1400" dirty="0"/>
          </a:p>
          <a:p>
            <a:pPr>
              <a:buNone/>
            </a:pPr>
            <a:r>
              <a:rPr lang="ru-RU" sz="1400" dirty="0"/>
              <a:t> </a:t>
            </a:r>
          </a:p>
          <a:p>
            <a:pPr>
              <a:buNone/>
            </a:pPr>
            <a:r>
              <a:rPr lang="ru-RU" sz="1400" dirty="0"/>
              <a:t> </a:t>
            </a:r>
            <a:endParaRPr lang="ru-RU" sz="1400" b="1" dirty="0">
              <a:solidFill>
                <a:srgbClr val="0070C0"/>
              </a:solidFill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endParaRPr lang="ru-RU" sz="1400" b="1" dirty="0">
              <a:solidFill>
                <a:srgbClr val="0070C0"/>
              </a:solidFill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endParaRPr lang="ru-RU" sz="1200" b="1" dirty="0">
              <a:solidFill>
                <a:srgbClr val="002060"/>
              </a:solidFill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endParaRPr lang="ru-RU" sz="1200" b="1" dirty="0"/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solidFill>
                <a:srgbClr val="002060"/>
              </a:solidFill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solidFill>
                <a:srgbClr val="002060"/>
              </a:solidFill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solidFill>
                <a:srgbClr val="002060"/>
              </a:solidFill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71672"/>
            <a:ext cx="8028384" cy="1169096"/>
          </a:xfrm>
        </p:spPr>
        <p:txBody>
          <a:bodyPr anchor="ctr" anchorCtr="0">
            <a:noAutofit/>
          </a:bodyPr>
          <a:lstStyle/>
          <a:p>
            <a:pPr marL="0" indent="0" algn="ctr">
              <a:buNone/>
            </a:pPr>
            <a:r>
              <a:rPr lang="ru-RU" sz="2600" b="1" dirty="0">
                <a:solidFill>
                  <a:srgbClr val="1C75BC"/>
                </a:solidFill>
                <a:cs typeface="Times New Roman" panose="02020603050405020304" pitchFamily="18" charset="0"/>
              </a:rPr>
              <a:t>Что такое сертификат </a:t>
            </a:r>
            <a:br>
              <a:rPr lang="ru-RU" sz="2600" b="1" dirty="0">
                <a:solidFill>
                  <a:srgbClr val="1C75BC"/>
                </a:solidFill>
                <a:cs typeface="Times New Roman" panose="02020603050405020304" pitchFamily="18" charset="0"/>
              </a:rPr>
            </a:br>
            <a:r>
              <a:rPr lang="ru-RU" sz="2600" b="1" dirty="0">
                <a:solidFill>
                  <a:srgbClr val="1C75BC"/>
                </a:solidFill>
                <a:cs typeface="Times New Roman" panose="02020603050405020304" pitchFamily="18" charset="0"/>
              </a:rPr>
              <a:t>дополнительного образования???</a:t>
            </a:r>
            <a:endParaRPr lang="ru-RU" sz="2600" b="1" dirty="0">
              <a:cs typeface="Times New Roman" panose="02020603050405020304" pitchFamily="18" charset="0"/>
            </a:endParaRPr>
          </a:p>
        </p:txBody>
      </p:sp>
      <p:sp>
        <p:nvSpPr>
          <p:cNvPr id="11" name="Подзаголовок 2">
            <a:extLst>
              <a:ext uri="{FF2B5EF4-FFF2-40B4-BE49-F238E27FC236}">
                <a16:creationId xmlns:a16="http://schemas.microsoft.com/office/drawing/2014/main" id="{F8D81A7C-50E5-49A3-ACAB-7C0DBBD1CC7B}"/>
              </a:ext>
            </a:extLst>
          </p:cNvPr>
          <p:cNvSpPr txBox="1">
            <a:spLocks/>
          </p:cNvSpPr>
          <p:nvPr/>
        </p:nvSpPr>
        <p:spPr>
          <a:xfrm>
            <a:off x="-4514" y="6381328"/>
            <a:ext cx="1037184" cy="513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fld id="{68EAA698-8CFB-494C-A102-91D285F30903}" type="slidenum">
              <a:rPr lang="ru-RU" sz="12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 marL="0" indent="0" algn="ctr">
                <a:buFont typeface="Arial" pitchFamily="34" charset="0"/>
                <a:buNone/>
              </a:pPr>
              <a:t>3</a:t>
            </a:fld>
            <a:endParaRPr lang="ru-RU" sz="1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Заголовок 1">
            <a:extLst>
              <a:ext uri="{FF2B5EF4-FFF2-40B4-BE49-F238E27FC236}">
                <a16:creationId xmlns:a16="http://schemas.microsoft.com/office/drawing/2014/main" id="{1DF8A24B-BCAC-8C44-9696-4854AA55B5EE}"/>
              </a:ext>
            </a:extLst>
          </p:cNvPr>
          <p:cNvSpPr txBox="1">
            <a:spLocks/>
          </p:cNvSpPr>
          <p:nvPr/>
        </p:nvSpPr>
        <p:spPr>
          <a:xfrm rot="16200000">
            <a:off x="-1660922" y="2875235"/>
            <a:ext cx="4365451" cy="4864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Московская область</a:t>
            </a:r>
          </a:p>
        </p:txBody>
      </p:sp>
      <p:pic>
        <p:nvPicPr>
          <p:cNvPr id="8" name="Рисунок 7" descr="лого1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04" y="188640"/>
            <a:ext cx="787235" cy="792088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1043608" y="2500307"/>
            <a:ext cx="81003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endParaRPr lang="ru-RU" dirty="0">
              <a:solidFill>
                <a:srgbClr val="0070C0"/>
              </a:solidFill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3131840" y="1556792"/>
            <a:ext cx="601216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850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Сертификат – это гарантия государства получения ребенком бесплатного дополнительного образования по его выбору.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indent="45085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Сертификат дополнительного образования – это реестровая (электронная) запись в Навигаторе.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Средства сертификата можно «потратить» на любую программу дополнительного образования детей, представленную в Реестре дополнительных общеобразовательных программ, включенных </a:t>
            </a:r>
            <a:b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систему ПФДО.  Реестр программ можно найти на официальных сайтах образовательных организаций   и в Навигаторе дополнительного образования:</a:t>
            </a: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3"/>
              </a:rPr>
              <a:t>https://dop.mosreg.ru/</a:t>
            </a:r>
            <a:endParaRPr kumimoji="0" lang="ru-RU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C:\Users\User\Desktop\img2_58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43608" y="4725144"/>
            <a:ext cx="2128379" cy="21328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22202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одержимое 2">
            <a:extLst>
              <a:ext uri="{FF2B5EF4-FFF2-40B4-BE49-F238E27FC236}">
                <a16:creationId xmlns:a16="http://schemas.microsoft.com/office/drawing/2014/main" id="{4D311025-6F9B-4F7C-83AE-721C8C8841C0}"/>
              </a:ext>
            </a:extLst>
          </p:cNvPr>
          <p:cNvSpPr txBox="1">
            <a:spLocks/>
          </p:cNvSpPr>
          <p:nvPr/>
        </p:nvSpPr>
        <p:spPr>
          <a:xfrm>
            <a:off x="1071538" y="785794"/>
            <a:ext cx="7919241" cy="60722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r>
              <a:rPr lang="ru-RU" sz="1400" b="1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ru-RU" sz="1400" b="1" dirty="0">
                <a:solidFill>
                  <a:srgbClr val="0070C0"/>
                </a:solidFill>
              </a:rPr>
              <a:t> </a:t>
            </a:r>
            <a:endParaRPr lang="ru-RU" sz="1400" dirty="0"/>
          </a:p>
          <a:p>
            <a:pPr>
              <a:buNone/>
            </a:pPr>
            <a:r>
              <a:rPr lang="ru-RU" sz="1400" dirty="0"/>
              <a:t> </a:t>
            </a:r>
          </a:p>
          <a:p>
            <a:pPr>
              <a:buNone/>
            </a:pPr>
            <a:r>
              <a:rPr lang="ru-RU" sz="1400" dirty="0"/>
              <a:t> </a:t>
            </a:r>
            <a:endParaRPr lang="ru-RU" sz="1400" b="1" dirty="0">
              <a:solidFill>
                <a:srgbClr val="0070C0"/>
              </a:solidFill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endParaRPr lang="ru-RU" sz="1400" b="1" dirty="0">
              <a:solidFill>
                <a:srgbClr val="0070C0"/>
              </a:solidFill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endParaRPr lang="ru-RU" sz="1200" b="1" dirty="0">
              <a:solidFill>
                <a:srgbClr val="002060"/>
              </a:solidFill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endParaRPr lang="ru-RU" sz="1200" b="1" dirty="0"/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solidFill>
                <a:srgbClr val="002060"/>
              </a:solidFill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solidFill>
                <a:srgbClr val="002060"/>
              </a:solidFill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solidFill>
                <a:srgbClr val="002060"/>
              </a:solidFill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71672"/>
            <a:ext cx="8028384" cy="1169096"/>
          </a:xfrm>
        </p:spPr>
        <p:txBody>
          <a:bodyPr anchor="ctr" anchorCtr="0">
            <a:noAutofit/>
          </a:bodyPr>
          <a:lstStyle/>
          <a:p>
            <a:pPr marL="0" indent="0" algn="ctr">
              <a:buNone/>
            </a:pPr>
            <a:r>
              <a:rPr lang="ru-RU" sz="2600" b="1" dirty="0">
                <a:solidFill>
                  <a:srgbClr val="1C75BC"/>
                </a:solidFill>
                <a:cs typeface="Times New Roman" panose="02020603050405020304" pitchFamily="18" charset="0"/>
              </a:rPr>
              <a:t>Какие бывают сертификаты ???</a:t>
            </a:r>
            <a:endParaRPr lang="ru-RU" sz="2600" b="1" dirty="0">
              <a:cs typeface="Times New Roman" panose="02020603050405020304" pitchFamily="18" charset="0"/>
            </a:endParaRPr>
          </a:p>
        </p:txBody>
      </p:sp>
      <p:sp>
        <p:nvSpPr>
          <p:cNvPr id="11" name="Подзаголовок 2">
            <a:extLst>
              <a:ext uri="{FF2B5EF4-FFF2-40B4-BE49-F238E27FC236}">
                <a16:creationId xmlns:a16="http://schemas.microsoft.com/office/drawing/2014/main" id="{F8D81A7C-50E5-49A3-ACAB-7C0DBBD1CC7B}"/>
              </a:ext>
            </a:extLst>
          </p:cNvPr>
          <p:cNvSpPr txBox="1">
            <a:spLocks/>
          </p:cNvSpPr>
          <p:nvPr/>
        </p:nvSpPr>
        <p:spPr>
          <a:xfrm>
            <a:off x="-4514" y="6381328"/>
            <a:ext cx="1037184" cy="513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fld id="{68EAA698-8CFB-494C-A102-91D285F30903}" type="slidenum">
              <a:rPr lang="ru-RU" sz="12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 marL="0" indent="0" algn="ctr">
                <a:buFont typeface="Arial" pitchFamily="34" charset="0"/>
                <a:buNone/>
              </a:pPr>
              <a:t>4</a:t>
            </a:fld>
            <a:endParaRPr lang="ru-RU" sz="1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Заголовок 1">
            <a:extLst>
              <a:ext uri="{FF2B5EF4-FFF2-40B4-BE49-F238E27FC236}">
                <a16:creationId xmlns:a16="http://schemas.microsoft.com/office/drawing/2014/main" id="{1DF8A24B-BCAC-8C44-9696-4854AA55B5EE}"/>
              </a:ext>
            </a:extLst>
          </p:cNvPr>
          <p:cNvSpPr txBox="1">
            <a:spLocks/>
          </p:cNvSpPr>
          <p:nvPr/>
        </p:nvSpPr>
        <p:spPr>
          <a:xfrm rot="16200000">
            <a:off x="-1660922" y="2875235"/>
            <a:ext cx="4365451" cy="4864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Московская область</a:t>
            </a:r>
          </a:p>
        </p:txBody>
      </p:sp>
      <p:pic>
        <p:nvPicPr>
          <p:cNvPr id="8" name="Рисунок 7" descr="лого1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04" y="188640"/>
            <a:ext cx="787235" cy="792088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1043608" y="2500307"/>
            <a:ext cx="81003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endParaRPr lang="ru-RU" dirty="0">
              <a:solidFill>
                <a:srgbClr val="0070C0"/>
              </a:solidFill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1043608" y="1278632"/>
            <a:ext cx="7272808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1) Сертификат учета закрепляет возможность получать бесплатное дополнительное образование в тех кружках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 секциях, которые уже ранее финансировались государством.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 сертификатом можно пойти в несколько кружков. Число сертификатов этого типа ограничено только количеством свободных мест в объединении.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2) Сертификат с определенным номиналом, т.е. 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«с деньгами» предоставляет дополнительную возможность пойти в  кружки и секции, которые включены в систему  ПФДО. При этом он сохраняет все возможности сертификата учета. Число сертификатов с номиналом   ограничено муниципальным бюджетом. Номинал сертификата (объем обеспечения) определяется в рублях муниципальным образованием. </a:t>
            </a:r>
          </a:p>
        </p:txBody>
      </p:sp>
      <p:pic>
        <p:nvPicPr>
          <p:cNvPr id="10" name="Picture 2" descr="C:\Users\User\Desktop\img2_58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64288" y="4809509"/>
            <a:ext cx="1979712" cy="204849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22202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одержимое 2">
            <a:extLst>
              <a:ext uri="{FF2B5EF4-FFF2-40B4-BE49-F238E27FC236}">
                <a16:creationId xmlns:a16="http://schemas.microsoft.com/office/drawing/2014/main" id="{4D311025-6F9B-4F7C-83AE-721C8C8841C0}"/>
              </a:ext>
            </a:extLst>
          </p:cNvPr>
          <p:cNvSpPr txBox="1">
            <a:spLocks/>
          </p:cNvSpPr>
          <p:nvPr/>
        </p:nvSpPr>
        <p:spPr>
          <a:xfrm>
            <a:off x="1071538" y="785794"/>
            <a:ext cx="7919241" cy="60722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r>
              <a:rPr lang="ru-RU" sz="1400" b="1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ru-RU" sz="1400" b="1" dirty="0">
                <a:solidFill>
                  <a:srgbClr val="0070C0"/>
                </a:solidFill>
              </a:rPr>
              <a:t> </a:t>
            </a:r>
            <a:endParaRPr lang="ru-RU" sz="1400" dirty="0"/>
          </a:p>
          <a:p>
            <a:pPr>
              <a:buNone/>
            </a:pPr>
            <a:r>
              <a:rPr lang="ru-RU" sz="1400" dirty="0"/>
              <a:t> </a:t>
            </a:r>
          </a:p>
          <a:p>
            <a:pPr>
              <a:buNone/>
            </a:pPr>
            <a:r>
              <a:rPr lang="ru-RU" sz="1400" dirty="0"/>
              <a:t> </a:t>
            </a:r>
            <a:endParaRPr lang="ru-RU" sz="1400" b="1" dirty="0">
              <a:solidFill>
                <a:srgbClr val="0070C0"/>
              </a:solidFill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endParaRPr lang="ru-RU" sz="1400" b="1" dirty="0">
              <a:solidFill>
                <a:srgbClr val="0070C0"/>
              </a:solidFill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endParaRPr lang="ru-RU" sz="1200" b="1" dirty="0">
              <a:solidFill>
                <a:srgbClr val="002060"/>
              </a:solidFill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endParaRPr lang="ru-RU" sz="1200" b="1" dirty="0"/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solidFill>
                <a:srgbClr val="002060"/>
              </a:solidFill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solidFill>
                <a:srgbClr val="002060"/>
              </a:solidFill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solidFill>
                <a:srgbClr val="002060"/>
              </a:solidFill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16632"/>
            <a:ext cx="8100392" cy="1169096"/>
          </a:xfrm>
        </p:spPr>
        <p:txBody>
          <a:bodyPr anchor="ctr" anchorCtr="0">
            <a:noAutofit/>
          </a:bodyPr>
          <a:lstStyle/>
          <a:p>
            <a:pPr marL="0" indent="0" algn="ctr">
              <a:buNone/>
            </a:pPr>
            <a:r>
              <a:rPr lang="ru-RU" sz="2600" b="1" dirty="0">
                <a:solidFill>
                  <a:srgbClr val="1C75BC"/>
                </a:solidFill>
                <a:cs typeface="Times New Roman" panose="02020603050405020304" pitchFamily="18" charset="0"/>
              </a:rPr>
              <a:t>Как получить сертификат дополнительного образования???</a:t>
            </a:r>
            <a:endParaRPr lang="ru-RU" sz="2600" b="1" dirty="0">
              <a:cs typeface="Times New Roman" panose="02020603050405020304" pitchFamily="18" charset="0"/>
            </a:endParaRPr>
          </a:p>
        </p:txBody>
      </p:sp>
      <p:sp>
        <p:nvSpPr>
          <p:cNvPr id="11" name="Подзаголовок 2">
            <a:extLst>
              <a:ext uri="{FF2B5EF4-FFF2-40B4-BE49-F238E27FC236}">
                <a16:creationId xmlns:a16="http://schemas.microsoft.com/office/drawing/2014/main" id="{F8D81A7C-50E5-49A3-ACAB-7C0DBBD1CC7B}"/>
              </a:ext>
            </a:extLst>
          </p:cNvPr>
          <p:cNvSpPr txBox="1">
            <a:spLocks/>
          </p:cNvSpPr>
          <p:nvPr/>
        </p:nvSpPr>
        <p:spPr>
          <a:xfrm>
            <a:off x="-4514" y="6381328"/>
            <a:ext cx="1037184" cy="513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fld id="{68EAA698-8CFB-494C-A102-91D285F30903}" type="slidenum">
              <a:rPr lang="ru-RU" sz="12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 marL="0" indent="0" algn="ctr">
                <a:buFont typeface="Arial" pitchFamily="34" charset="0"/>
                <a:buNone/>
              </a:pPr>
              <a:t>5</a:t>
            </a:fld>
            <a:endParaRPr lang="ru-RU" sz="1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Заголовок 1">
            <a:extLst>
              <a:ext uri="{FF2B5EF4-FFF2-40B4-BE49-F238E27FC236}">
                <a16:creationId xmlns:a16="http://schemas.microsoft.com/office/drawing/2014/main" id="{1DF8A24B-BCAC-8C44-9696-4854AA55B5EE}"/>
              </a:ext>
            </a:extLst>
          </p:cNvPr>
          <p:cNvSpPr txBox="1">
            <a:spLocks/>
          </p:cNvSpPr>
          <p:nvPr/>
        </p:nvSpPr>
        <p:spPr>
          <a:xfrm rot="16200000">
            <a:off x="-1660922" y="2875235"/>
            <a:ext cx="4365451" cy="4864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Московская область</a:t>
            </a:r>
          </a:p>
        </p:txBody>
      </p:sp>
      <p:pic>
        <p:nvPicPr>
          <p:cNvPr id="8" name="Рисунок 7" descr="лого1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04" y="188640"/>
            <a:ext cx="787235" cy="792088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1043608" y="2500307"/>
            <a:ext cx="81003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endParaRPr lang="ru-RU" dirty="0">
              <a:solidFill>
                <a:srgbClr val="0070C0"/>
              </a:solidFill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1115616" y="3516977"/>
            <a:ext cx="67687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C:\Users\User\Desktop\img2_58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43608" y="4509121"/>
            <a:ext cx="2084178" cy="2348879"/>
          </a:xfrm>
          <a:prstGeom prst="rect">
            <a:avLst/>
          </a:prstGeom>
          <a:noFill/>
        </p:spPr>
      </p:pic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2915816" y="1278632"/>
            <a:ext cx="6228184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Сертификат нужно получить всего один раз, </a:t>
            </a:r>
            <a:br>
              <a:rPr lang="ru-RU" sz="2000" dirty="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и он будет действовать, пока ребенку не исполнится 18 лет.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Чтобы на сертификат были зачислены деньги, нужно в начале каждого года </a:t>
            </a:r>
            <a:r>
              <a:rPr lang="ru-RU" sz="20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(например, в январе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 подать заявление (каждый год объем гарантий государства и перечень программ может меняться).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Вариант №1.</a:t>
            </a:r>
            <a:endParaRPr kumimoji="0" lang="ru-RU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После 1 сентября запишитесь в кружок/секцию на Региональном портале государственных услуг Московской области.  Выданный сертификат будет направлен на электронную почту. Затем Вам нужно прийти</a:t>
            </a:r>
            <a:r>
              <a:rPr kumimoji="0" lang="ru-RU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 организацию дополнительного образования </a:t>
            </a:r>
            <a:b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 документами, удостоверяющими личность одного из родителей (законного представителя) и ребёнка для заключения договора об образовании.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202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одержимое 2">
            <a:extLst>
              <a:ext uri="{FF2B5EF4-FFF2-40B4-BE49-F238E27FC236}">
                <a16:creationId xmlns:a16="http://schemas.microsoft.com/office/drawing/2014/main" id="{4D311025-6F9B-4F7C-83AE-721C8C8841C0}"/>
              </a:ext>
            </a:extLst>
          </p:cNvPr>
          <p:cNvSpPr txBox="1">
            <a:spLocks/>
          </p:cNvSpPr>
          <p:nvPr/>
        </p:nvSpPr>
        <p:spPr>
          <a:xfrm>
            <a:off x="1071538" y="785794"/>
            <a:ext cx="7919241" cy="60722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r>
              <a:rPr lang="ru-RU" sz="1400" b="1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ru-RU" sz="1400" b="1" dirty="0">
                <a:solidFill>
                  <a:srgbClr val="0070C0"/>
                </a:solidFill>
              </a:rPr>
              <a:t> </a:t>
            </a:r>
            <a:endParaRPr lang="ru-RU" sz="1400" dirty="0"/>
          </a:p>
          <a:p>
            <a:pPr>
              <a:buNone/>
            </a:pPr>
            <a:r>
              <a:rPr lang="ru-RU" sz="1400" dirty="0"/>
              <a:t> </a:t>
            </a:r>
          </a:p>
          <a:p>
            <a:pPr>
              <a:buNone/>
            </a:pPr>
            <a:r>
              <a:rPr lang="ru-RU" sz="1400" dirty="0"/>
              <a:t> </a:t>
            </a:r>
            <a:endParaRPr lang="ru-RU" sz="1400" b="1" dirty="0">
              <a:solidFill>
                <a:srgbClr val="0070C0"/>
              </a:solidFill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endParaRPr lang="ru-RU" sz="1400" b="1" dirty="0">
              <a:solidFill>
                <a:srgbClr val="0070C0"/>
              </a:solidFill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endParaRPr lang="ru-RU" sz="1200" b="1" dirty="0">
              <a:solidFill>
                <a:srgbClr val="002060"/>
              </a:solidFill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endParaRPr lang="ru-RU" sz="1200" b="1" dirty="0"/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solidFill>
                <a:srgbClr val="002060"/>
              </a:solidFill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solidFill>
                <a:srgbClr val="002060"/>
              </a:solidFill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solidFill>
                <a:srgbClr val="002060"/>
              </a:solidFill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16632"/>
            <a:ext cx="8100392" cy="1169096"/>
          </a:xfrm>
        </p:spPr>
        <p:txBody>
          <a:bodyPr anchor="ctr" anchorCtr="0">
            <a:noAutofit/>
          </a:bodyPr>
          <a:lstStyle/>
          <a:p>
            <a:pPr marL="0" indent="0" algn="ctr">
              <a:buNone/>
            </a:pPr>
            <a:r>
              <a:rPr lang="ru-RU" sz="2600" b="1" dirty="0">
                <a:solidFill>
                  <a:srgbClr val="1C75BC"/>
                </a:solidFill>
                <a:cs typeface="Times New Roman" panose="02020603050405020304" pitchFamily="18" charset="0"/>
              </a:rPr>
              <a:t>Как получить сертификат дополнительного образования???</a:t>
            </a:r>
            <a:endParaRPr lang="ru-RU" sz="2600" b="1" dirty="0">
              <a:cs typeface="Times New Roman" panose="02020603050405020304" pitchFamily="18" charset="0"/>
            </a:endParaRPr>
          </a:p>
        </p:txBody>
      </p:sp>
      <p:sp>
        <p:nvSpPr>
          <p:cNvPr id="11" name="Подзаголовок 2">
            <a:extLst>
              <a:ext uri="{FF2B5EF4-FFF2-40B4-BE49-F238E27FC236}">
                <a16:creationId xmlns:a16="http://schemas.microsoft.com/office/drawing/2014/main" id="{F8D81A7C-50E5-49A3-ACAB-7C0DBBD1CC7B}"/>
              </a:ext>
            </a:extLst>
          </p:cNvPr>
          <p:cNvSpPr txBox="1">
            <a:spLocks/>
          </p:cNvSpPr>
          <p:nvPr/>
        </p:nvSpPr>
        <p:spPr>
          <a:xfrm>
            <a:off x="-4514" y="6381328"/>
            <a:ext cx="1037184" cy="513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fld id="{68EAA698-8CFB-494C-A102-91D285F30903}" type="slidenum">
              <a:rPr lang="ru-RU" sz="12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 marL="0" indent="0" algn="ctr">
                <a:buFont typeface="Arial" pitchFamily="34" charset="0"/>
                <a:buNone/>
              </a:pPr>
              <a:t>6</a:t>
            </a:fld>
            <a:endParaRPr lang="ru-RU" sz="1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Заголовок 1">
            <a:extLst>
              <a:ext uri="{FF2B5EF4-FFF2-40B4-BE49-F238E27FC236}">
                <a16:creationId xmlns:a16="http://schemas.microsoft.com/office/drawing/2014/main" id="{1DF8A24B-BCAC-8C44-9696-4854AA55B5EE}"/>
              </a:ext>
            </a:extLst>
          </p:cNvPr>
          <p:cNvSpPr txBox="1">
            <a:spLocks/>
          </p:cNvSpPr>
          <p:nvPr/>
        </p:nvSpPr>
        <p:spPr>
          <a:xfrm rot="16200000">
            <a:off x="-1660922" y="2875235"/>
            <a:ext cx="4365451" cy="4864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Московская область</a:t>
            </a:r>
          </a:p>
        </p:txBody>
      </p:sp>
      <p:pic>
        <p:nvPicPr>
          <p:cNvPr id="8" name="Рисунок 7" descr="лого1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04" y="188640"/>
            <a:ext cx="787235" cy="792088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1043608" y="2500307"/>
            <a:ext cx="81003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endParaRPr lang="ru-RU" dirty="0">
              <a:solidFill>
                <a:srgbClr val="0070C0"/>
              </a:solidFill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1115616" y="3516977"/>
            <a:ext cx="67687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C:\Users\User\Desktop\img2_58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43608" y="4581128"/>
            <a:ext cx="2020286" cy="2276872"/>
          </a:xfrm>
          <a:prstGeom prst="rect">
            <a:avLst/>
          </a:prstGeom>
          <a:noFill/>
        </p:spPr>
      </p:pic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2771800" y="1547767"/>
            <a:ext cx="6264696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Вариант №2.</a:t>
            </a:r>
            <a:endParaRPr kumimoji="0" lang="ru-RU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Придите в выбранную организацию с паспортом одного из родителей (законного представителя) 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документом, удостоверяющим личность ребенка.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Оформите на месте заявление  и получите подтверждение о внесении Вашего сертификата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реестр.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Информация о том, в каких учреждениях можно оформить заявление на получение сертификата, размещена в Навигаторе по   адресу: </a:t>
            </a:r>
          </a:p>
          <a:p>
            <a:endParaRPr lang="ru-RU" sz="2000" u="sng" dirty="0">
              <a:latin typeface="Times New Roman" pitchFamily="18" charset="0"/>
              <a:cs typeface="Times New Roman" pitchFamily="18" charset="0"/>
              <a:hlinkClick r:id="rId4"/>
            </a:endParaRPr>
          </a:p>
          <a:p>
            <a:pPr algn="ctr"/>
            <a:r>
              <a:rPr lang="ru-RU" sz="2000" b="1" u="sng" dirty="0">
                <a:latin typeface="Times New Roman" pitchFamily="18" charset="0"/>
                <a:cs typeface="Times New Roman" pitchFamily="18" charset="0"/>
                <a:hlinkClick r:id="rId4"/>
              </a:rPr>
              <a:t>https://dop.mosreg.ru/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/>
              <a:t> 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122202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одержимое 2">
            <a:extLst>
              <a:ext uri="{FF2B5EF4-FFF2-40B4-BE49-F238E27FC236}">
                <a16:creationId xmlns:a16="http://schemas.microsoft.com/office/drawing/2014/main" id="{4D311025-6F9B-4F7C-83AE-721C8C8841C0}"/>
              </a:ext>
            </a:extLst>
          </p:cNvPr>
          <p:cNvSpPr txBox="1">
            <a:spLocks/>
          </p:cNvSpPr>
          <p:nvPr/>
        </p:nvSpPr>
        <p:spPr>
          <a:xfrm>
            <a:off x="1071538" y="785794"/>
            <a:ext cx="7919241" cy="60722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r>
              <a:rPr lang="ru-RU" sz="1400" b="1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ru-RU" sz="1400" b="1" dirty="0">
                <a:solidFill>
                  <a:srgbClr val="0070C0"/>
                </a:solidFill>
              </a:rPr>
              <a:t> </a:t>
            </a:r>
            <a:endParaRPr lang="ru-RU" sz="1400" dirty="0"/>
          </a:p>
          <a:p>
            <a:pPr>
              <a:buNone/>
            </a:pPr>
            <a:r>
              <a:rPr lang="ru-RU" sz="1400" dirty="0"/>
              <a:t> </a:t>
            </a:r>
          </a:p>
          <a:p>
            <a:pPr>
              <a:buNone/>
            </a:pPr>
            <a:r>
              <a:rPr lang="ru-RU" sz="1400" dirty="0"/>
              <a:t> </a:t>
            </a:r>
            <a:endParaRPr lang="ru-RU" sz="1400" b="1" dirty="0">
              <a:solidFill>
                <a:srgbClr val="0070C0"/>
              </a:solidFill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endParaRPr lang="ru-RU" sz="1400" b="1" dirty="0">
              <a:solidFill>
                <a:srgbClr val="0070C0"/>
              </a:solidFill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endParaRPr lang="ru-RU" sz="1200" b="1" dirty="0">
              <a:solidFill>
                <a:srgbClr val="002060"/>
              </a:solidFill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endParaRPr lang="ru-RU" sz="1200" b="1" dirty="0"/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solidFill>
                <a:srgbClr val="002060"/>
              </a:solidFill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solidFill>
                <a:srgbClr val="002060"/>
              </a:solidFill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solidFill>
                <a:srgbClr val="002060"/>
              </a:solidFill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  <a:p>
            <a:pPr marL="0" indent="0">
              <a:buClr>
                <a:srgbClr val="0070C0"/>
              </a:buClr>
              <a:buNone/>
            </a:pPr>
            <a:endParaRPr lang="ru-RU" sz="1400" b="1" dirty="0"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16632"/>
            <a:ext cx="8100392" cy="1169096"/>
          </a:xfrm>
        </p:spPr>
        <p:txBody>
          <a:bodyPr anchor="ctr" anchorCtr="0">
            <a:noAutofit/>
          </a:bodyPr>
          <a:lstStyle/>
          <a:p>
            <a:pPr marL="0" indent="0" algn="ctr">
              <a:buNone/>
            </a:pPr>
            <a:r>
              <a:rPr lang="ru-RU" sz="2600" b="1" dirty="0">
                <a:solidFill>
                  <a:srgbClr val="1C75BC"/>
                </a:solidFill>
                <a:cs typeface="Times New Roman" panose="02020603050405020304" pitchFamily="18" charset="0"/>
              </a:rPr>
              <a:t>Результаты использования сертификата дополнительного образования!!!</a:t>
            </a:r>
            <a:endParaRPr lang="ru-RU" sz="2600" b="1" dirty="0">
              <a:cs typeface="Times New Roman" panose="02020603050405020304" pitchFamily="18" charset="0"/>
            </a:endParaRPr>
          </a:p>
        </p:txBody>
      </p:sp>
      <p:sp>
        <p:nvSpPr>
          <p:cNvPr id="11" name="Подзаголовок 2">
            <a:extLst>
              <a:ext uri="{FF2B5EF4-FFF2-40B4-BE49-F238E27FC236}">
                <a16:creationId xmlns:a16="http://schemas.microsoft.com/office/drawing/2014/main" id="{F8D81A7C-50E5-49A3-ACAB-7C0DBBD1CC7B}"/>
              </a:ext>
            </a:extLst>
          </p:cNvPr>
          <p:cNvSpPr txBox="1">
            <a:spLocks/>
          </p:cNvSpPr>
          <p:nvPr/>
        </p:nvSpPr>
        <p:spPr>
          <a:xfrm>
            <a:off x="-4514" y="6381328"/>
            <a:ext cx="1037184" cy="513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fld id="{68EAA698-8CFB-494C-A102-91D285F30903}" type="slidenum">
              <a:rPr lang="ru-RU" sz="12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 marL="0" indent="0" algn="ctr">
                <a:buFont typeface="Arial" pitchFamily="34" charset="0"/>
                <a:buNone/>
              </a:pPr>
              <a:t>7</a:t>
            </a:fld>
            <a:endParaRPr lang="ru-RU" sz="1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Заголовок 1">
            <a:extLst>
              <a:ext uri="{FF2B5EF4-FFF2-40B4-BE49-F238E27FC236}">
                <a16:creationId xmlns:a16="http://schemas.microsoft.com/office/drawing/2014/main" id="{1DF8A24B-BCAC-8C44-9696-4854AA55B5EE}"/>
              </a:ext>
            </a:extLst>
          </p:cNvPr>
          <p:cNvSpPr txBox="1">
            <a:spLocks/>
          </p:cNvSpPr>
          <p:nvPr/>
        </p:nvSpPr>
        <p:spPr>
          <a:xfrm rot="16200000">
            <a:off x="-1660922" y="2875235"/>
            <a:ext cx="4365451" cy="4864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Московская область</a:t>
            </a:r>
          </a:p>
        </p:txBody>
      </p:sp>
      <p:pic>
        <p:nvPicPr>
          <p:cNvPr id="8" name="Рисунок 7" descr="лого1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04" y="188640"/>
            <a:ext cx="787235" cy="792088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1043608" y="2500307"/>
            <a:ext cx="81003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endParaRPr lang="ru-RU" dirty="0">
              <a:solidFill>
                <a:srgbClr val="0070C0"/>
              </a:solidFill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q"/>
            </a:pP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1115616" y="3516977"/>
            <a:ext cx="67687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043608" y="1576536"/>
            <a:ext cx="7344816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1.Обеспечение семьям доступности самых разнообразных программ дополнительного образования.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000" dirty="0"/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Расширение рынка поставщиков образовательных услуг.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000" dirty="0"/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Качественное обновление содержания программ дополнительного образования (разработка новых и интересных программ).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4. Обеспечение соблюдения принципа «деньги следуют за ребенком».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/>
              <a:t> </a:t>
            </a:r>
            <a:endParaRPr lang="ru-RU" sz="2000" dirty="0"/>
          </a:p>
        </p:txBody>
      </p:sp>
      <p:pic>
        <p:nvPicPr>
          <p:cNvPr id="21508" name="Picture 4" descr="C:\Users\User\Desktop\s12001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57391" y="4149080"/>
            <a:ext cx="3586609" cy="27089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22202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928662" y="3429000"/>
            <a:ext cx="7603778" cy="35719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16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МУНИЦИПАЛЬНОЕ БЮДЖЕТНОЕ УЧРЕЖДЕНИЕ</a:t>
            </a:r>
          </a:p>
          <a:p>
            <a:pPr marL="0" indent="0" algn="ctr">
              <a:buNone/>
            </a:pPr>
            <a:r>
              <a:rPr lang="ru-RU" sz="16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ДОПОЛНИТЕЛЬНОГО ОБРАЗОВАНИЯ</a:t>
            </a:r>
          </a:p>
          <a:p>
            <a:pPr marL="0" indent="0" algn="ctr">
              <a:buNone/>
            </a:pPr>
            <a:endParaRPr lang="ru-RU" sz="16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ru-RU" sz="16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«ЦЕНТР ТВОРЧЕСТВА»</a:t>
            </a:r>
          </a:p>
          <a:p>
            <a:pPr marL="0" indent="0" algn="ctr">
              <a:buNone/>
            </a:pPr>
            <a:endParaRPr lang="ru-RU" sz="2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br>
              <a:rPr lang="ru-RU" sz="2000" dirty="0"/>
            </a:br>
            <a:r>
              <a:rPr lang="ru-RU" dirty="0">
                <a:solidFill>
                  <a:schemeClr val="bg1"/>
                </a:solidFill>
              </a:rPr>
              <a:t>8-495-562-43-21</a:t>
            </a:r>
          </a:p>
          <a:p>
            <a:pPr marL="0" indent="0" algn="ctr">
              <a:buNone/>
            </a:pPr>
            <a:endParaRPr lang="ru-RU" sz="2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en-US" sz="2200" dirty="0">
                <a:solidFill>
                  <a:schemeClr val="bg1"/>
                </a:solidFill>
              </a:rPr>
              <a:t>Helensapronova@rambler.ru</a:t>
            </a:r>
            <a:endParaRPr lang="ru-RU" sz="2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</a:pPr>
            <a:endParaRPr lang="ru-RU" sz="2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71003" y="3244334"/>
            <a:ext cx="2664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4627988-322E-4B4F-A19B-F35437EB2CD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71003" y="581609"/>
            <a:ext cx="3131187" cy="23473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222</Words>
  <Application>Microsoft Office PowerPoint</Application>
  <PresentationFormat>Экран (4:3)</PresentationFormat>
  <Paragraphs>173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 Unicode MS</vt:lpstr>
      <vt:lpstr>Arial</vt:lpstr>
      <vt:lpstr>Calibri</vt:lpstr>
      <vt:lpstr>Times New Roman</vt:lpstr>
      <vt:lpstr>Verdana</vt:lpstr>
      <vt:lpstr>Wingdings</vt:lpstr>
      <vt:lpstr>Тема Office</vt:lpstr>
      <vt:lpstr>Московская область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2019-10-18T16:51:07Z</dcterms:created>
  <dcterms:modified xsi:type="dcterms:W3CDTF">2019-10-18T16:51:31Z</dcterms:modified>
</cp:coreProperties>
</file>